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7" r:id="rId2"/>
    <p:sldId id="292" r:id="rId3"/>
    <p:sldId id="258" r:id="rId4"/>
    <p:sldId id="354" r:id="rId5"/>
    <p:sldId id="360" r:id="rId6"/>
    <p:sldId id="385" r:id="rId7"/>
    <p:sldId id="386" r:id="rId8"/>
    <p:sldId id="394" r:id="rId9"/>
    <p:sldId id="395" r:id="rId10"/>
    <p:sldId id="387" r:id="rId11"/>
    <p:sldId id="356" r:id="rId12"/>
    <p:sldId id="361" r:id="rId13"/>
    <p:sldId id="317" r:id="rId14"/>
    <p:sldId id="285" r:id="rId15"/>
    <p:sldId id="393" r:id="rId16"/>
    <p:sldId id="286" r:id="rId17"/>
    <p:sldId id="288" r:id="rId18"/>
    <p:sldId id="287" r:id="rId19"/>
    <p:sldId id="328" r:id="rId20"/>
    <p:sldId id="404" r:id="rId21"/>
    <p:sldId id="396" r:id="rId22"/>
    <p:sldId id="403" r:id="rId23"/>
    <p:sldId id="398" r:id="rId24"/>
    <p:sldId id="278" r:id="rId25"/>
  </p:sldIdLst>
  <p:sldSz cx="9144000" cy="6858000" type="screen4x3"/>
  <p:notesSz cx="6805613" cy="9939338"/>
  <p:embeddedFontLst>
    <p:embeddedFont>
      <p:font typeface="나눔고딕" charset="-127"/>
      <p:regular r:id="rId28"/>
      <p:bold r:id="rId29"/>
    </p:embeddedFont>
    <p:embeddedFont>
      <p:font typeface="맑은 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88EE"/>
    <a:srgbClr val="1AF644"/>
    <a:srgbClr val="1D314E"/>
    <a:srgbClr val="3D3C3E"/>
    <a:srgbClr val="063656"/>
    <a:srgbClr val="08456E"/>
    <a:srgbClr val="569CF0"/>
    <a:srgbClr val="8DBDF7"/>
    <a:srgbClr val="5DAAFF"/>
    <a:srgbClr val="47B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911" autoAdjust="0"/>
    <p:restoredTop sz="99340" autoAdjust="0"/>
  </p:normalViewPr>
  <p:slideViewPr>
    <p:cSldViewPr snapToGrid="0">
      <p:cViewPr varScale="1">
        <p:scale>
          <a:sx n="67" d="100"/>
          <a:sy n="67" d="100"/>
        </p:scale>
        <p:origin x="-1476" y="-6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8584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50987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4581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9713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8017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895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4733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58184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326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4193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1275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382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234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3956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6995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18593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366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Depth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구분하여 거리에 따라 물체의 층을 다르게 표현하는 영상 실습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결과물의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분석이 필요하나 어떠한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들을 어떻게 검출하는지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아직 파악하지 못한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92EDC-9BDE-4ED9-AFB5-CE176C0A3010}"/>
              </a:ext>
            </a:extLst>
          </p:cNvPr>
          <p:cNvSpPr txBox="1"/>
          <p:nvPr/>
        </p:nvSpPr>
        <p:spPr>
          <a:xfrm>
            <a:off x="1882597" y="6310141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입체 영상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C0F8E9-751C-4EB4-ADF6-03ECFB3B9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9207" y="3104462"/>
            <a:ext cx="3997733" cy="31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936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2-1. U-Net++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6362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논문을 반복해서 읽으면서 논문 파악 및 스터디 발표 자료 작성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D2D1CC6-6C7E-4A42-AEE4-FA9DE60AC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180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2-2. FCN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U-Net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실습코드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5439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논문을 통해 알게 된 정보들을 예제 코드로 실습진행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D2D1CC6-6C7E-4A42-AEE4-FA9DE60AC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2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355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1382344"/>
            <a:ext cx="5246340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2181596"/>
            <a:ext cx="6352910" cy="143444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1-1.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정상품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제작을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위한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파라미터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탐색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실험</a:t>
            </a:r>
            <a:endParaRPr lang="en-US" altLang="ko-KR" sz="1500" b="1" dirty="0" err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1-2.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진행방향</a:t>
            </a:r>
            <a:endParaRPr lang="ko-KR" altLang="en-US" sz="1500" b="1" dirty="0" err="1">
              <a:solidFill>
                <a:srgbClr val="3D3C3E"/>
              </a:solidFill>
              <a:latin typeface="210 옴니고딕 030" panose="02020603020101020101" pitchFamily="18" charset="-127"/>
              <a:ea typeface="210 옴니고딕 030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A96C97B-B2AC-4D4D-BE5E-DEE5CB19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9666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 err="1">
                <a:solidFill>
                  <a:srgbClr val="3D3C3E"/>
                </a:solidFill>
                <a:latin typeface="Malgun Gothic"/>
                <a:ea typeface="Malgun Gothic"/>
              </a:rPr>
              <a:t>정상품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제작을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파라미터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탐색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31591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 panose="02020603020101020101" pitchFamily="18" charset="-127"/>
                <a:ea typeface="210 옴니고딕 030"/>
              </a:rPr>
              <a:t>1. </a:t>
            </a:r>
            <a:r>
              <a:rPr lang="en-US" altLang="ko-KR" sz="1500" b="1" dirty="0" err="1">
                <a:latin typeface="210 옴니고딕 030" panose="02020603020101020101" pitchFamily="18" charset="-127"/>
                <a:ea typeface="210 옴니고딕 030"/>
              </a:rPr>
              <a:t>실험</a:t>
            </a:r>
            <a:r>
              <a:rPr lang="en-US" altLang="ko-KR" sz="1500" b="1" dirty="0"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 panose="02020603020101020101" pitchFamily="18" charset="-127"/>
                <a:ea typeface="210 옴니고딕 030"/>
              </a:rPr>
              <a:t>기준</a:t>
            </a:r>
            <a:r>
              <a:rPr lang="en-US" altLang="ko-KR" sz="1500" b="1" dirty="0">
                <a:latin typeface="210 옴니고딕 030" panose="02020603020101020101" pitchFamily="18" charset="-127"/>
                <a:ea typeface="210 옴니고딕 030"/>
              </a:rPr>
              <a:t>   </a:t>
            </a:r>
            <a:endParaRPr lang="ko-KR" altLang="en-US" sz="15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46B8E5A-AEA0-46ED-BE2A-7230DBF6CA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51" y="3317579"/>
            <a:ext cx="2057400" cy="1200408"/>
          </a:xfrm>
          <a:prstGeom prst="rect">
            <a:avLst/>
          </a:prstGeom>
        </p:spPr>
      </p:pic>
      <p:pic>
        <p:nvPicPr>
          <p:cNvPr id="5" name="그림 5" descr="텍스트, 도구이(가) 표시된 사진&#10;&#10;자동 생성된 설명">
            <a:extLst>
              <a:ext uri="{FF2B5EF4-FFF2-40B4-BE49-F238E27FC236}">
                <a16:creationId xmlns:a16="http://schemas.microsoft.com/office/drawing/2014/main" xmlns="" id="{870EFC61-C6EA-46E2-B31C-5D693E6A6DF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0425" y="3314702"/>
            <a:ext cx="2057400" cy="1191126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C5C77C3-28E4-4850-96B8-47FFE3FD511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4656" y="3351192"/>
            <a:ext cx="2057400" cy="1178301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xmlns="" id="{B69D827A-20F2-4952-B588-6ED38843AC6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0427" y="2274951"/>
            <a:ext cx="2057400" cy="59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8E974F-717C-43F4-B135-089F5E130987}"/>
              </a:ext>
            </a:extLst>
          </p:cNvPr>
          <p:cNvSpPr txBox="1"/>
          <p:nvPr/>
        </p:nvSpPr>
        <p:spPr>
          <a:xfrm>
            <a:off x="1377616" y="4581023"/>
            <a:ext cx="1162551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&lt;용접 속도&gt;</a:t>
            </a:r>
          </a:p>
          <a:p>
            <a:pPr algn="l"/>
            <a:endParaRPr lang="ko-KR" altLang="en-US" sz="1350" dirty="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B7F7B2-4212-4D06-8145-1FABABF0E8C4}"/>
              </a:ext>
            </a:extLst>
          </p:cNvPr>
          <p:cNvSpPr txBox="1"/>
          <p:nvPr/>
        </p:nvSpPr>
        <p:spPr>
          <a:xfrm>
            <a:off x="3949366" y="2843963"/>
            <a:ext cx="959519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</a:t>
            </a:r>
            <a:r>
              <a:rPr lang="ko-KR" altLang="en-US" sz="1350" b="1" dirty="0" err="1">
                <a:solidFill>
                  <a:srgbClr val="3D3C3E"/>
                </a:solidFill>
                <a:ea typeface="+mn-lt"/>
                <a:cs typeface="+mn-lt"/>
              </a:rPr>
              <a:t>정상품</a:t>
            </a: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&gt;</a:t>
            </a:r>
          </a:p>
          <a:p>
            <a:pPr algn="l"/>
            <a:endParaRPr lang="ko-KR" altLang="en-US" sz="1350" dirty="0"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B0BBFB6-CF73-4CB8-B309-AFBFA248C8A9}"/>
              </a:ext>
            </a:extLst>
          </p:cNvPr>
          <p:cNvSpPr txBox="1"/>
          <p:nvPr/>
        </p:nvSpPr>
        <p:spPr>
          <a:xfrm>
            <a:off x="3851609" y="4581022"/>
            <a:ext cx="1162551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&lt;용접 간격&gt;</a:t>
            </a:r>
            <a:endParaRPr lang="ko-KR" altLang="en-US" sz="1350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altLang="en-US" sz="1350" dirty="0"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1E86A4C-6FAD-4402-827A-523E0B7CA618}"/>
              </a:ext>
            </a:extLst>
          </p:cNvPr>
          <p:cNvSpPr txBox="1"/>
          <p:nvPr/>
        </p:nvSpPr>
        <p:spPr>
          <a:xfrm>
            <a:off x="6415839" y="4581023"/>
            <a:ext cx="1162551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&lt;전류 세기&gt;</a:t>
            </a:r>
          </a:p>
          <a:p>
            <a:pPr algn="l"/>
            <a:endParaRPr lang="ko-KR" altLang="en-US" sz="135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785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 err="1">
                <a:solidFill>
                  <a:srgbClr val="3D3C3E"/>
                </a:solidFill>
                <a:latin typeface="Malgun Gothic"/>
                <a:ea typeface="Malgun Gothic"/>
              </a:rPr>
              <a:t>정상품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제작을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파라미터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탐색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31591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>
                <a:latin typeface="210 옴니고딕 030"/>
                <a:ea typeface="210 옴니고딕 030"/>
              </a:rPr>
              <a:t>실험 결과  - 전류</a:t>
            </a:r>
            <a:endParaRPr lang="ko-KR" altLang="en-US" sz="1500" dirty="0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3" name="그림 3" descr="대지, 더러운이(가) 표시된 사진&#10;&#10;자동 생성된 설명">
            <a:extLst>
              <a:ext uri="{FF2B5EF4-FFF2-40B4-BE49-F238E27FC236}">
                <a16:creationId xmlns:a16="http://schemas.microsoft.com/office/drawing/2014/main" xmlns="" id="{F8BCD17B-2732-42F3-8437-BBC0DA26AB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8849" y="2297029"/>
            <a:ext cx="654830" cy="2183732"/>
          </a:xfrm>
          <a:prstGeom prst="rect">
            <a:avLst/>
          </a:prstGeom>
        </p:spPr>
      </p:pic>
      <p:pic>
        <p:nvPicPr>
          <p:cNvPr id="4" name="그림 4" descr="균류이(가) 표시된 사진&#10;&#10;자동 생성된 설명">
            <a:extLst>
              <a:ext uri="{FF2B5EF4-FFF2-40B4-BE49-F238E27FC236}">
                <a16:creationId xmlns:a16="http://schemas.microsoft.com/office/drawing/2014/main" xmlns="" id="{FB931E9B-DDEA-4407-AB39-DCF86AACA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976" y="2297030"/>
            <a:ext cx="666104" cy="2183732"/>
          </a:xfrm>
          <a:prstGeom prst="rect">
            <a:avLst/>
          </a:prstGeom>
        </p:spPr>
      </p:pic>
      <p:pic>
        <p:nvPicPr>
          <p:cNvPr id="6" name="그림 6" descr="실외, 더러운이(가) 표시된 사진&#10;&#10;자동 생성된 설명">
            <a:extLst>
              <a:ext uri="{FF2B5EF4-FFF2-40B4-BE49-F238E27FC236}">
                <a16:creationId xmlns:a16="http://schemas.microsoft.com/office/drawing/2014/main" xmlns="" id="{5F0BB9A6-CFE5-4C74-8AE5-44A53E23684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38983" y="2297029"/>
            <a:ext cx="657035" cy="2183732"/>
          </a:xfrm>
          <a:prstGeom prst="rect">
            <a:avLst/>
          </a:prstGeom>
        </p:spPr>
      </p:pic>
      <p:pic>
        <p:nvPicPr>
          <p:cNvPr id="9" name="그림 11" descr="더러운이(가) 표시된 사진&#10;&#10;자동 생성된 설명">
            <a:extLst>
              <a:ext uri="{FF2B5EF4-FFF2-40B4-BE49-F238E27FC236}">
                <a16:creationId xmlns:a16="http://schemas.microsoft.com/office/drawing/2014/main" xmlns="" id="{080F575E-562B-4C66-82D0-2C9D677662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1768" y="2297029"/>
            <a:ext cx="663991" cy="2183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4A4442-FBAF-40DF-AE0D-5F8BF1B69CD2}"/>
              </a:ext>
            </a:extLst>
          </p:cNvPr>
          <p:cNvSpPr txBox="1"/>
          <p:nvPr/>
        </p:nvSpPr>
        <p:spPr>
          <a:xfrm>
            <a:off x="78606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전류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용접 속도</a:t>
            </a:r>
            <a:endParaRPr lang="ko-KR" altLang="en-US" sz="1350"/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4FA785A-536C-4D79-A466-A8667798A274}"/>
              </a:ext>
            </a:extLst>
          </p:cNvPr>
          <p:cNvSpPr txBox="1"/>
          <p:nvPr/>
        </p:nvSpPr>
        <p:spPr>
          <a:xfrm>
            <a:off x="1909010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70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10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BC3E5C-600D-4E7C-87BD-12D1B0E9A2AC}"/>
              </a:ext>
            </a:extLst>
          </p:cNvPr>
          <p:cNvSpPr txBox="1"/>
          <p:nvPr/>
        </p:nvSpPr>
        <p:spPr>
          <a:xfrm>
            <a:off x="334277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80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10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54E5629-1988-4284-B070-82E8CFE5741D}"/>
              </a:ext>
            </a:extLst>
          </p:cNvPr>
          <p:cNvSpPr txBox="1"/>
          <p:nvPr/>
        </p:nvSpPr>
        <p:spPr>
          <a:xfrm>
            <a:off x="4766510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105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10</a:t>
            </a:r>
            <a:endParaRPr lang="ko-KR" altLang="en-US" sz="1350" b="1">
              <a:solidFill>
                <a:srgbClr val="3D3C3E"/>
              </a:solidFill>
              <a:ea typeface="맑은 고딕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E1A561A-AE02-424D-A96E-802C69520B32}"/>
              </a:ext>
            </a:extLst>
          </p:cNvPr>
          <p:cNvSpPr txBox="1"/>
          <p:nvPr/>
        </p:nvSpPr>
        <p:spPr>
          <a:xfrm>
            <a:off x="6190247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140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10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114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 err="1">
                <a:solidFill>
                  <a:srgbClr val="3D3C3E"/>
                </a:solidFill>
                <a:latin typeface="Malgun Gothic"/>
                <a:ea typeface="Malgun Gothic"/>
              </a:rPr>
              <a:t>정상품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제작을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파라미터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탐색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31591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>
                <a:latin typeface="210 옴니고딕 030"/>
                <a:ea typeface="210 옴니고딕 030"/>
              </a:rPr>
              <a:t>실험 결과  - 용접 속도</a:t>
            </a:r>
            <a:endParaRPr lang="ko-KR" altLang="en-US" sz="1500" dirty="0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12" name="그림 13" descr="실외, 나무이(가) 표시된 사진&#10;&#10;자동 생성된 설명">
            <a:extLst>
              <a:ext uri="{FF2B5EF4-FFF2-40B4-BE49-F238E27FC236}">
                <a16:creationId xmlns:a16="http://schemas.microsoft.com/office/drawing/2014/main" xmlns="" id="{E5C1DA37-23BE-4601-BB4F-D41FC6A37F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5559" y="2297029"/>
            <a:ext cx="668988" cy="2183732"/>
          </a:xfrm>
          <a:prstGeom prst="rect">
            <a:avLst/>
          </a:prstGeom>
        </p:spPr>
      </p:pic>
      <p:pic>
        <p:nvPicPr>
          <p:cNvPr id="15" name="그림 15" descr="실외, 돌이(가) 표시된 사진&#10;&#10;자동 생성된 설명">
            <a:extLst>
              <a:ext uri="{FF2B5EF4-FFF2-40B4-BE49-F238E27FC236}">
                <a16:creationId xmlns:a16="http://schemas.microsoft.com/office/drawing/2014/main" xmlns="" id="{40F0094E-C5D4-4D98-843A-8C64D41152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4178" y="2297029"/>
            <a:ext cx="666752" cy="2183732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xmlns="" id="{9CD89658-4673-4FC2-8A7F-6ED54265D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882" y="2297029"/>
            <a:ext cx="655818" cy="2183732"/>
          </a:xfrm>
          <a:prstGeom prst="rect">
            <a:avLst/>
          </a:prstGeom>
        </p:spPr>
      </p:pic>
      <p:pic>
        <p:nvPicPr>
          <p:cNvPr id="17" name="그림 17" descr="고양이, 흐린, 닫기이(가) 표시된 사진&#10;&#10;자동 생성된 설명">
            <a:extLst>
              <a:ext uri="{FF2B5EF4-FFF2-40B4-BE49-F238E27FC236}">
                <a16:creationId xmlns:a16="http://schemas.microsoft.com/office/drawing/2014/main" xmlns="" id="{69ED46A5-19AF-45D5-A406-E186D3E2E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106" y="2299474"/>
            <a:ext cx="664369" cy="21788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FC589F2-B8D2-4B6F-80D7-3B3DB78EA301}"/>
              </a:ext>
            </a:extLst>
          </p:cNvPr>
          <p:cNvSpPr txBox="1"/>
          <p:nvPr/>
        </p:nvSpPr>
        <p:spPr>
          <a:xfrm>
            <a:off x="78606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전류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용접 속도</a:t>
            </a:r>
            <a:endParaRPr lang="ko-KR" altLang="en-US" sz="1350"/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BD15092-AA09-43A9-9550-34CD9B93B697}"/>
              </a:ext>
            </a:extLst>
          </p:cNvPr>
          <p:cNvSpPr txBox="1"/>
          <p:nvPr/>
        </p:nvSpPr>
        <p:spPr>
          <a:xfrm>
            <a:off x="1919036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70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20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CE07E4-4DD5-4E75-ADAB-FE3B049A64BD}"/>
              </a:ext>
            </a:extLst>
          </p:cNvPr>
          <p:cNvSpPr txBox="1"/>
          <p:nvPr/>
        </p:nvSpPr>
        <p:spPr>
          <a:xfrm>
            <a:off x="334277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105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20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B608899-1DFC-40B7-92A0-0524591528D2}"/>
              </a:ext>
            </a:extLst>
          </p:cNvPr>
          <p:cNvSpPr txBox="1"/>
          <p:nvPr/>
        </p:nvSpPr>
        <p:spPr>
          <a:xfrm>
            <a:off x="4766510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140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20</a:t>
            </a:r>
            <a:endParaRPr lang="ko-KR" altLang="en-US" sz="1350" b="1">
              <a:solidFill>
                <a:srgbClr val="3D3C3E"/>
              </a:solidFill>
              <a:ea typeface="맑은 고딕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8B05701-0166-4A33-9241-25E283AF0F92}"/>
              </a:ext>
            </a:extLst>
          </p:cNvPr>
          <p:cNvSpPr txBox="1"/>
          <p:nvPr/>
        </p:nvSpPr>
        <p:spPr>
          <a:xfrm>
            <a:off x="6190247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FF0000"/>
                </a:solidFill>
                <a:ea typeface="+mn-lt"/>
                <a:cs typeface="+mn-lt"/>
              </a:rPr>
              <a:t>140</a:t>
            </a: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FF0000"/>
                </a:solidFill>
                <a:ea typeface="맑은 고딕" panose="020F0502020204030204"/>
              </a:rPr>
              <a:t>30</a:t>
            </a:r>
          </a:p>
          <a:p>
            <a:pPr algn="ctr"/>
            <a:endParaRPr lang="ko-KR" altLang="en-US" sz="1350" dirty="0">
              <a:solidFill>
                <a:srgbClr val="FF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7885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1-2. </a:t>
            </a:r>
            <a:r>
              <a:rPr lang="en-US" altLang="ko-KR" sz="2100" b="1" dirty="0">
                <a:solidFill>
                  <a:srgbClr val="3D3C3E"/>
                </a:solidFill>
                <a:latin typeface="맑은 고딕"/>
                <a:ea typeface="맑은 고딕"/>
              </a:rPr>
              <a:t>진행 방향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용접기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구매처로부터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문의</a:t>
            </a:r>
            <a:r>
              <a:rPr lang="en-US" altLang="ko-KR" sz="1500" b="1" dirty="0">
                <a:latin typeface="210 옴니고딕 030"/>
                <a:ea typeface="210 옴니고딕 030"/>
              </a:rPr>
              <a:t>  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-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방문을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통한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교육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가능</a:t>
            </a:r>
            <a:r>
              <a:rPr lang="en-US" altLang="ko-KR" sz="1350" b="1" dirty="0">
                <a:latin typeface="210 옴니고딕 030"/>
                <a:ea typeface="210 옴니고딕 030"/>
              </a:rPr>
              <a:t> (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비용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지불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필요</a:t>
            </a:r>
            <a:r>
              <a:rPr lang="en-US" altLang="ko-KR" sz="1350" b="1" dirty="0">
                <a:latin typeface="210 옴니고딕 030"/>
                <a:ea typeface="210 옴니고딕 03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-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실험을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진행하는데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필요한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정보를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습득</a:t>
            </a:r>
            <a:endParaRPr lang="en-US" altLang="ko-KR" sz="135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35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2.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지속적인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실험을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통해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정상품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제작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파라미터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탐색</a:t>
            </a:r>
            <a:endParaRPr lang="en-US" altLang="ko-KR" sz="1350" b="1" dirty="0" err="1">
              <a:latin typeface="210 옴니고딕 030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117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5441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28035"/>
            <a:chOff x="2362014" y="1484405"/>
            <a:chExt cx="7225457" cy="19040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0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3636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 TVEC</a:t>
            </a:r>
            <a:r>
              <a:rPr lang="ko-KR" altLang="en-US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물리적인 값으로 변환 시도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762125"/>
            <a:ext cx="9315449" cy="90156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            </a:t>
            </a:r>
            <a:r>
              <a:rPr lang="en-US" altLang="ko-KR" sz="1600" b="1" dirty="0" err="1" smtClean="0">
                <a:latin typeface="210 옴니고딕 030"/>
                <a:ea typeface="210 옴니고딕 030" panose="02020603020101020101" pitchFamily="18" charset="-127"/>
              </a:rPr>
              <a:t>Realsense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에는 각 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Depth </a:t>
            </a:r>
            <a:r>
              <a:rPr lang="ko-KR" altLang="en-US" sz="1600" b="1" dirty="0" err="1" smtClean="0">
                <a:latin typeface="210 옴니고딕 030"/>
                <a:ea typeface="210 옴니고딕 030" panose="02020603020101020101" pitchFamily="18" charset="-127"/>
              </a:rPr>
              <a:t>정보별로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 색을 표시하기 위한 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Depth Ruler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가 존재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</a:t>
            </a:r>
            <a:endParaRPr lang="en-US" altLang="ko-KR" sz="1600" b="1" dirty="0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255565" y="4244009"/>
            <a:ext cx="357809" cy="3478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cailab\Desktop\aef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4313" y="2881312"/>
            <a:ext cx="5802312" cy="3694139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667500" y="3429000"/>
            <a:ext cx="552450" cy="3152775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 TVEC</a:t>
            </a:r>
            <a:r>
              <a:rPr lang="ko-KR" altLang="en-US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물리적인 값으로 변환 시도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8" name="Picture 4" descr="C:\Users\cailab\Desktop\Screenshot from 2021-07-23 17-16-11.png"/>
          <p:cNvPicPr>
            <a:picLocks noChangeAspect="1" noChangeArrowheads="1"/>
          </p:cNvPicPr>
          <p:nvPr/>
        </p:nvPicPr>
        <p:blipFill>
          <a:blip r:embed="rId3"/>
          <a:srcRect l="8571" t="25738" r="7411" b="13833"/>
          <a:stretch>
            <a:fillRect/>
          </a:stretch>
        </p:blipFill>
        <p:spPr bwMode="auto">
          <a:xfrm>
            <a:off x="0" y="2973043"/>
            <a:ext cx="7772400" cy="3493863"/>
          </a:xfrm>
          <a:prstGeom prst="rect">
            <a:avLst/>
          </a:prstGeom>
          <a:noFill/>
        </p:spPr>
      </p:pic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이점 </a:t>
            </a:r>
            <a:r>
              <a:rPr lang="ko-KR" altLang="en-US" sz="1600" b="1" dirty="0" err="1" smtClean="0">
                <a:latin typeface="210 옴니고딕 030"/>
                <a:ea typeface="210 옴니고딕 030" panose="02020603020101020101" pitchFamily="18" charset="-127"/>
              </a:rPr>
              <a:t>를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 이용하여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왼쪽에서 검출한 </a:t>
            </a:r>
            <a:r>
              <a:rPr lang="ko-KR" altLang="en-US" sz="1600" b="1" dirty="0" err="1" smtClean="0">
                <a:latin typeface="210 옴니고딕 030"/>
                <a:ea typeface="210 옴니고딕 030" panose="02020603020101020101" pitchFamily="18" charset="-127"/>
              </a:rPr>
              <a:t>체스판의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err="1" smtClean="0">
                <a:latin typeface="210 옴니고딕 030"/>
                <a:ea typeface="210 옴니고딕 030" panose="02020603020101020101" pitchFamily="18" charset="-127"/>
              </a:rPr>
              <a:t>코너점에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 해당하는 픽셀의 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Depth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값을 통해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PZ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에 해당하는 값을 구하고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나머지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PX, PY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값은 </a:t>
            </a:r>
            <a:r>
              <a:rPr lang="ko-KR" altLang="en-US" sz="1600" b="1" dirty="0" err="1" smtClean="0">
                <a:latin typeface="210 옴니고딕 030"/>
                <a:ea typeface="210 옴니고딕 030" panose="02020603020101020101" pitchFamily="18" charset="-127"/>
              </a:rPr>
              <a:t>벡터값을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 이용해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구하려고 시도했으나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en-US" altLang="ko-KR" sz="1600" b="1" dirty="0" err="1" smtClean="0">
                <a:latin typeface="210 옴니고딕 030"/>
                <a:ea typeface="210 옴니고딕 030" panose="02020603020101020101" pitchFamily="18" charset="-127"/>
              </a:rPr>
              <a:t>Realsense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의 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Depth Map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상의 색깔에 대응되는 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Distance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값으로 변환하는 방법을 찾지 못하였음</a:t>
            </a:r>
            <a:endParaRPr lang="en-US" altLang="ko-KR" sz="1600" b="1" dirty="0">
              <a:latin typeface="210 옴니고딕 030"/>
              <a:ea typeface="210 옴니고딕 030" panose="02020603020101020101" pitchFamily="18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rot="5400000" flipH="1" flipV="1">
            <a:off x="2459933" y="3901109"/>
            <a:ext cx="844828" cy="7951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rot="10800000">
            <a:off x="1928198" y="4303649"/>
            <a:ext cx="894517" cy="39753"/>
          </a:xfrm>
          <a:prstGeom prst="straightConnector1">
            <a:avLst/>
          </a:prstGeom>
          <a:ln w="50800">
            <a:solidFill>
              <a:srgbClr val="1AF6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5400000">
            <a:off x="2390363" y="4765819"/>
            <a:ext cx="864704" cy="39757"/>
          </a:xfrm>
          <a:prstGeom prst="straightConnector1">
            <a:avLst/>
          </a:prstGeom>
          <a:ln w="50800">
            <a:solidFill>
              <a:srgbClr val="0088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55565" y="4244009"/>
            <a:ext cx="357809" cy="3478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cailab\Desktop\aefsf.PNG"/>
          <p:cNvPicPr>
            <a:picLocks noChangeAspect="1" noChangeArrowheads="1"/>
          </p:cNvPicPr>
          <p:nvPr/>
        </p:nvPicPr>
        <p:blipFill>
          <a:blip r:embed="rId4"/>
          <a:srcRect l="92000" t="42788" r="5851"/>
          <a:stretch>
            <a:fillRect/>
          </a:stretch>
        </p:blipFill>
        <p:spPr bwMode="auto">
          <a:xfrm>
            <a:off x="8124824" y="3067049"/>
            <a:ext cx="400051" cy="3286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4493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</a:t>
            </a:r>
            <a:r>
              <a:rPr lang="en-US" altLang="ko-KR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 TVEC</a:t>
            </a:r>
            <a:r>
              <a:rPr lang="ko-KR" altLang="en-US" sz="2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물리적인 값으로 변환 시도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0" y="1476375"/>
            <a:ext cx="9315449" cy="1187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                Real Sense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의 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Depth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값을 받아와서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err="1" smtClean="0">
                <a:latin typeface="210 옴니고딕 030"/>
                <a:ea typeface="210 옴니고딕 030" panose="02020603020101020101" pitchFamily="18" charset="-127"/>
              </a:rPr>
              <a:t>벡터값을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 이용해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구현 진행</a:t>
            </a:r>
            <a:endParaRPr lang="en-US" altLang="ko-KR" sz="1600" b="1" dirty="0" smtClean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600" b="1" dirty="0" smtClean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                 n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값을 구할 수 있으면</a:t>
            </a:r>
            <a:r>
              <a:rPr lang="en-US" altLang="ko-KR" sz="1600" b="1" dirty="0" smtClean="0">
                <a:latin typeface="210 옴니고딕 030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latin typeface="210 옴니고딕 030"/>
                <a:ea typeface="210 옴니고딕 030" panose="02020603020101020101" pitchFamily="18" charset="-127"/>
              </a:rPr>
              <a:t>물리적인 단위로 변환 가능</a:t>
            </a:r>
            <a:endParaRPr lang="en-US" altLang="ko-KR" sz="1600" b="1" dirty="0">
              <a:latin typeface="210 옴니고딕 030"/>
              <a:ea typeface="210 옴니고딕 030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255565" y="4244009"/>
            <a:ext cx="357809" cy="3478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cailab\Desktop\Screenshot from 2021-07-23 17-15-52.png"/>
          <p:cNvPicPr>
            <a:picLocks noChangeAspect="1" noChangeArrowheads="1"/>
          </p:cNvPicPr>
          <p:nvPr/>
        </p:nvPicPr>
        <p:blipFill>
          <a:blip r:embed="rId3"/>
          <a:srcRect l="19167" t="66510" r="49015" b="12976"/>
          <a:stretch>
            <a:fillRect/>
          </a:stretch>
        </p:blipFill>
        <p:spPr bwMode="auto">
          <a:xfrm>
            <a:off x="1066799" y="2495550"/>
            <a:ext cx="3876676" cy="1562100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5972175" y="3086100"/>
            <a:ext cx="714375" cy="361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rot="5400000" flipH="1" flipV="1">
            <a:off x="7212910" y="5263185"/>
            <a:ext cx="844828" cy="7951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>
            <a:off x="6681175" y="5665725"/>
            <a:ext cx="894517" cy="39753"/>
          </a:xfrm>
          <a:prstGeom prst="straightConnector1">
            <a:avLst/>
          </a:prstGeom>
          <a:ln w="50800">
            <a:solidFill>
              <a:srgbClr val="1AF6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595571" y="5715422"/>
            <a:ext cx="414954" cy="399631"/>
          </a:xfrm>
          <a:prstGeom prst="straightConnector1">
            <a:avLst/>
          </a:prstGeom>
          <a:ln w="50800">
            <a:solidFill>
              <a:srgbClr val="0088E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85850" y="5010151"/>
            <a:ext cx="7219951" cy="16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13" idx="2"/>
          </p:cNvCxnSpPr>
          <p:nvPr/>
        </p:nvCxnSpPr>
        <p:spPr>
          <a:xfrm rot="16200000" flipH="1">
            <a:off x="5169694" y="4607719"/>
            <a:ext cx="2324100" cy="47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305175" y="540067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Realsense</a:t>
            </a:r>
            <a:r>
              <a:rPr lang="ko-KR" altLang="en-US" sz="1200" dirty="0" smtClean="0">
                <a:solidFill>
                  <a:schemeClr val="tx1"/>
                </a:solidFill>
              </a:rPr>
              <a:t>가 체스판에 내린 수선의 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19824" y="6029324"/>
            <a:ext cx="2124075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검출된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체스판의</a:t>
            </a:r>
            <a:r>
              <a:rPr lang="ko-KR" altLang="en-US" sz="1200" dirty="0" smtClean="0">
                <a:solidFill>
                  <a:schemeClr val="tx1"/>
                </a:solidFill>
              </a:rPr>
              <a:t> 꼭지점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stCxn id="13" idx="2"/>
          </p:cNvCxnSpPr>
          <p:nvPr/>
        </p:nvCxnSpPr>
        <p:spPr>
          <a:xfrm rot="16200000" flipH="1">
            <a:off x="5807869" y="3969543"/>
            <a:ext cx="2295525" cy="12525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315075" y="5743575"/>
            <a:ext cx="1276350" cy="285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334125" y="5505450"/>
            <a:ext cx="257175" cy="238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24524" y="3876674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   n(I, j, k)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95949" y="5638799"/>
            <a:ext cx="2867026" cy="69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n</a:t>
            </a:r>
            <a:r>
              <a:rPr lang="en-US" altLang="ko-KR" sz="1600" dirty="0" smtClean="0">
                <a:solidFill>
                  <a:schemeClr val="tx1"/>
                </a:solidFill>
              </a:rPr>
              <a:t>(I, j)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43449" y="4238625"/>
            <a:ext cx="1571625" cy="40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Depth </a:t>
            </a:r>
            <a:r>
              <a:rPr lang="ko-KR" altLang="en-US" sz="1600" dirty="0" smtClean="0">
                <a:solidFill>
                  <a:schemeClr val="tx1"/>
                </a:solidFill>
              </a:rPr>
              <a:t>값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463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 Camera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Extrinsic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Parameter, Vector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값을 물리적 값으로 변환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 startAt="2"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Parameter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검증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 startAt="2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 startAt="2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 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적용된 작업수행하도록 코드 변경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Hand – Eye Calibration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구성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377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U-Net++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U-Net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스터디 발표 후 다음 버전인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U-Net++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논문 분석 시작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단어 검색 및 정리 후 문단 파악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806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Pyrealsense2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예제코드들을 따라 용접실에서 실습을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Depth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반영을 통해 구분되는 것을 이용하고자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92EDC-9BDE-4ED9-AFB5-CE176C0A3010}"/>
              </a:ext>
            </a:extLst>
          </p:cNvPr>
          <p:cNvSpPr txBox="1"/>
          <p:nvPr/>
        </p:nvSpPr>
        <p:spPr>
          <a:xfrm>
            <a:off x="2450938" y="6048573"/>
            <a:ext cx="423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반영한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Blue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" name="그림 6" descr="실내, 벽이(가) 표시된 사진&#10;&#10;자동 생성된 설명">
            <a:extLst>
              <a:ext uri="{FF2B5EF4-FFF2-40B4-BE49-F238E27FC236}">
                <a16:creationId xmlns:a16="http://schemas.microsoft.com/office/drawing/2014/main" xmlns="" id="{DC082B88-DC01-4391-8127-E4092358D5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4803" y="2606919"/>
            <a:ext cx="7554885" cy="33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698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거리가 띄워진 두 물체에 대해서는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구분선이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그러나 실제 용접에 필요한 거리에서는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구분선이 발생 </a:t>
            </a:r>
            <a:r>
              <a:rPr lang="en-US" altLang="ko-KR" sz="16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92EDC-9BDE-4ED9-AFB5-CE176C0A3010}"/>
              </a:ext>
            </a:extLst>
          </p:cNvPr>
          <p:cNvSpPr txBox="1"/>
          <p:nvPr/>
        </p:nvSpPr>
        <p:spPr>
          <a:xfrm>
            <a:off x="2374951" y="6231135"/>
            <a:ext cx="423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[2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Pipe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간격을 넓게 하여 찍은 경우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xmlns="" id="{244F66DE-F568-4CC5-B58A-CBC09664F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5218" y="2629088"/>
            <a:ext cx="6493197" cy="35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204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일정이상 거리가 멀어지면 회색으로 배경 처리하는 코드를 실습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용접면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사이의 공간은 상당히 깊기에 그 곳만 배경처리 후 이용이 가능하다고 판단</a:t>
            </a:r>
            <a:r>
              <a:rPr lang="en-US" altLang="ko-KR" sz="16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92EDC-9BDE-4ED9-AFB5-CE176C0A3010}"/>
              </a:ext>
            </a:extLst>
          </p:cNvPr>
          <p:cNvSpPr txBox="1"/>
          <p:nvPr/>
        </p:nvSpPr>
        <p:spPr>
          <a:xfrm>
            <a:off x="1982324" y="6048573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반영 배경처리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반영한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Blue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xmlns="" id="{970B1C89-9C7D-47B8-B017-88C2EFD638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480" y="2597725"/>
            <a:ext cx="6397591" cy="33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034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거리를 넓게 하여 촬영 시 오른쪽의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반영선과 왼쪽의 배경처리선이 모두 확인됨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92EDC-9BDE-4ED9-AFB5-CE176C0A3010}"/>
              </a:ext>
            </a:extLst>
          </p:cNvPr>
          <p:cNvSpPr txBox="1"/>
          <p:nvPr/>
        </p:nvSpPr>
        <p:spPr>
          <a:xfrm>
            <a:off x="1982324" y="6048573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[2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Pipe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간격을 넓게 하여 찍은 경우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 descr="벽, 실내, 싱크, 카운터이(가) 표시된 사진&#10;&#10;자동 생성된 설명">
            <a:extLst>
              <a:ext uri="{FF2B5EF4-FFF2-40B4-BE49-F238E27FC236}">
                <a16:creationId xmlns:a16="http://schemas.microsoft.com/office/drawing/2014/main" xmlns="" id="{9B128DB3-736A-48AA-9EEF-8AF604BF2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965" y="2575414"/>
            <a:ext cx="6568069" cy="33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644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But,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앞선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선과 마찬가지로 실제 용접에 필요한 거리로 줄일 시 확인 </a:t>
            </a:r>
            <a:r>
              <a:rPr lang="en-US" altLang="ko-KR" sz="16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xmlns="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92EDC-9BDE-4ED9-AFB5-CE176C0A3010}"/>
              </a:ext>
            </a:extLst>
          </p:cNvPr>
          <p:cNvSpPr txBox="1"/>
          <p:nvPr/>
        </p:nvSpPr>
        <p:spPr>
          <a:xfrm>
            <a:off x="1982324" y="6048573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간격으로 찍은 경우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실내, 더러운, 혼잡한이(가) 표시된 사진&#10;&#10;자동 생성된 설명">
            <a:extLst>
              <a:ext uri="{FF2B5EF4-FFF2-40B4-BE49-F238E27FC236}">
                <a16:creationId xmlns:a16="http://schemas.microsoft.com/office/drawing/2014/main" xmlns="" id="{02C3B7CA-F113-4B5D-9F8E-96D24CA66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8268" y="2494853"/>
            <a:ext cx="6607098" cy="3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9357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4806</TotalTime>
  <Words>628</Words>
  <Application>Microsoft Office PowerPoint</Application>
  <PresentationFormat>화면 슬라이드 쇼(4:3)</PresentationFormat>
  <Paragraphs>142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Arial</vt:lpstr>
      <vt:lpstr>210 옴니고딕 030</vt:lpstr>
      <vt:lpstr>나눔고딕</vt:lpstr>
      <vt:lpstr>맑은 고딕</vt:lpstr>
      <vt:lpstr>Wingdings</vt:lpstr>
      <vt:lpstr>Office 테마</vt:lpstr>
      <vt:lpstr>용접로봇 자동화</vt:lpstr>
      <vt:lpstr>슬라이드 2</vt:lpstr>
      <vt:lpstr>목차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2. 다음 주 예정</vt:lpstr>
      <vt:lpstr>2. 다음 주 예정</vt:lpstr>
      <vt:lpstr>슬라이드 13</vt:lpstr>
      <vt:lpstr>1. 이번 주 작업</vt:lpstr>
      <vt:lpstr>1-1. 정상품 제작을 위한 파라미터 탐색 실험</vt:lpstr>
      <vt:lpstr>1-1. 정상품 제작을 위한 파라미터 탐색 실험</vt:lpstr>
      <vt:lpstr>1-1. 정상품 제작을 위한 파라미터 탐색 실험</vt:lpstr>
      <vt:lpstr>1-2. 진행 방향</vt:lpstr>
      <vt:lpstr>슬라이드 19</vt:lpstr>
      <vt:lpstr>1. Camera Extrinsic Parameter TVEC를 물리적인 값으로 변환 시도</vt:lpstr>
      <vt:lpstr>1. Camera Extrinsic Parameter TVEC를 물리적인 값으로 변환 시도</vt:lpstr>
      <vt:lpstr>1. Camera Extrinsic Parameter TVEC를 물리적인 값으로 변환 시도</vt:lpstr>
      <vt:lpstr>3. 향후계획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396</cp:revision>
  <cp:lastPrinted>2011-08-28T13:13:29Z</cp:lastPrinted>
  <dcterms:created xsi:type="dcterms:W3CDTF">2011-08-24T01:05:33Z</dcterms:created>
  <dcterms:modified xsi:type="dcterms:W3CDTF">2021-07-23T09:05:57Z</dcterms:modified>
</cp:coreProperties>
</file>